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433" r:id="rId2"/>
    <p:sldId id="450" r:id="rId3"/>
    <p:sldId id="341" r:id="rId4"/>
    <p:sldId id="373" r:id="rId5"/>
    <p:sldId id="375" r:id="rId6"/>
    <p:sldId id="367" r:id="rId7"/>
    <p:sldId id="384" r:id="rId8"/>
    <p:sldId id="385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66" r:id="rId17"/>
    <p:sldId id="429" r:id="rId18"/>
    <p:sldId id="430" r:id="rId19"/>
    <p:sldId id="365" r:id="rId20"/>
    <p:sldId id="432" r:id="rId21"/>
    <p:sldId id="431" r:id="rId22"/>
    <p:sldId id="396" r:id="rId23"/>
    <p:sldId id="364" r:id="rId24"/>
    <p:sldId id="400" r:id="rId25"/>
    <p:sldId id="401" r:id="rId26"/>
    <p:sldId id="405" r:id="rId27"/>
    <p:sldId id="434" r:id="rId28"/>
    <p:sldId id="406" r:id="rId29"/>
    <p:sldId id="435" r:id="rId30"/>
    <p:sldId id="446" r:id="rId31"/>
    <p:sldId id="408" r:id="rId32"/>
    <p:sldId id="436" r:id="rId33"/>
    <p:sldId id="409" r:id="rId34"/>
    <p:sldId id="410" r:id="rId35"/>
    <p:sldId id="411" r:id="rId36"/>
    <p:sldId id="412" r:id="rId37"/>
    <p:sldId id="362" r:id="rId38"/>
    <p:sldId id="413" r:id="rId39"/>
    <p:sldId id="414" r:id="rId40"/>
    <p:sldId id="363" r:id="rId41"/>
    <p:sldId id="415" r:id="rId42"/>
    <p:sldId id="437" r:id="rId43"/>
    <p:sldId id="361" r:id="rId44"/>
    <p:sldId id="439" r:id="rId45"/>
    <p:sldId id="440" r:id="rId46"/>
    <p:sldId id="438" r:id="rId47"/>
    <p:sldId id="441" r:id="rId48"/>
    <p:sldId id="360" r:id="rId49"/>
    <p:sldId id="417" r:id="rId50"/>
    <p:sldId id="442" r:id="rId51"/>
    <p:sldId id="349" r:id="rId52"/>
    <p:sldId id="418" r:id="rId53"/>
    <p:sldId id="443" r:id="rId54"/>
    <p:sldId id="348" r:id="rId55"/>
    <p:sldId id="420" r:id="rId56"/>
    <p:sldId id="444" r:id="rId57"/>
    <p:sldId id="372" r:id="rId58"/>
    <p:sldId id="421" r:id="rId59"/>
    <p:sldId id="422" r:id="rId60"/>
    <p:sldId id="369" r:id="rId61"/>
    <p:sldId id="356" r:id="rId62"/>
    <p:sldId id="423" r:id="rId63"/>
    <p:sldId id="424" r:id="rId64"/>
    <p:sldId id="425" r:id="rId65"/>
    <p:sldId id="350" r:id="rId66"/>
    <p:sldId id="426" r:id="rId67"/>
    <p:sldId id="451" r:id="rId68"/>
    <p:sldId id="445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07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583B0-93E2-4B7D-AF16-F16BC7ADF33C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AFFE9-F04E-4B26-AD95-F4EB9A1051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FE9-F04E-4B26-AD95-F4EB9A105154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5167D-E60B-4E14-B8C9-1496A3DA3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67F8-FDB2-4D48-ADE4-D15BA7DAE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 advClick="0" advTm="10000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audio" Target="z_air_alarm.mp3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V1A.AVI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81003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/>
              <a:t> </a:t>
            </a:r>
            <a:r>
              <a:rPr lang="ru-RU" b="1" dirty="0" smtClean="0"/>
              <a:t>УПРАВЛЕНИЕ БИБЛИОТЕЧНО-ИНФОРМАЦИОННЫХ РЕСУРСОВ </a:t>
            </a:r>
          </a:p>
          <a:p>
            <a:pPr algn="ctr"/>
            <a:r>
              <a:rPr lang="ru-RU" sz="2400" b="1" i="1" dirty="0" smtClean="0"/>
              <a:t>Белгородский ГАУ им В.Я. Горина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8100392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многотомного труда </a:t>
            </a:r>
            <a:endParaRPr lang="ru-RU" sz="29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Великая Отечественная война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1941-1945 гг.</a:t>
            </a: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9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двенадцати томах</a:t>
            </a:r>
          </a:p>
          <a:p>
            <a:pPr algn="ctr">
              <a:lnSpc>
                <a:spcPct val="150000"/>
              </a:lnSpc>
            </a:pPr>
            <a:r>
              <a:rPr lang="ru-RU" sz="29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рамках </a:t>
            </a:r>
          </a:p>
          <a:p>
            <a:pPr algn="ctr">
              <a:lnSpc>
                <a:spcPct val="150000"/>
              </a:lnSpc>
            </a:pPr>
            <a:r>
              <a:rPr lang="ru-RU" sz="16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историко-патриотического марафона Белгородской области</a:t>
            </a:r>
            <a:endParaRPr lang="ru-RU" sz="1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9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«Мы – наследники Великой Победы» </a:t>
            </a:r>
            <a:endParaRPr lang="ru-RU" sz="29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88668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2016 г.</a:t>
            </a:r>
            <a:endParaRPr lang="ru-RU" b="1" dirty="0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38842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4600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Досвиданья</a:t>
            </a:r>
            <a:r>
              <a:rPr lang="ru-RU" sz="46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, города и села...</a:t>
            </a:r>
          </a:p>
        </p:txBody>
      </p:sp>
      <p:pic>
        <p:nvPicPr>
          <p:cNvPr id="7171" name="Picture 3" descr="x1-boeve-tovaris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5" y="4077073"/>
            <a:ext cx="3672408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2" name="Picture 5" descr="28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672408" cy="2648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4" name="Picture 7" descr="Бойцы Красной Армии отправляются на фро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4464248" cy="25384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8" descr="21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4464496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9144000" cy="8549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5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За нами – Победа</a:t>
            </a:r>
            <a:r>
              <a:rPr lang="ru-RU" sz="6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!</a:t>
            </a:r>
          </a:p>
        </p:txBody>
      </p:sp>
      <p:pic>
        <p:nvPicPr>
          <p:cNvPr id="8195" name="Picture 3" descr="x1-0_4_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2987824" y="1700808"/>
            <a:ext cx="3096344" cy="468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7" descr="mediu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094452"/>
            <a:ext cx="2592288" cy="38020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2" name="Picture 2" descr="http://perevodika.ru/upload/iblock/14b/8845460h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2785492" cy="3838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" y="260648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Но бои шли не только</a:t>
            </a:r>
            <a:b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</a:b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 на фронте…</a:t>
            </a:r>
          </a:p>
        </p:txBody>
      </p:sp>
      <p:pic>
        <p:nvPicPr>
          <p:cNvPr id="56325" name="Picture 5" descr="p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916832"/>
            <a:ext cx="3843182" cy="4608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716463" y="1700808"/>
            <a:ext cx="41767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4400" b="1" dirty="0" smtClean="0">
                <a:latin typeface="Times New Roman" pitchFamily="18" charset="0"/>
              </a:rPr>
              <a:t>.</a:t>
            </a:r>
            <a:endParaRPr lang="ru-RU" sz="4400" b="1" dirty="0"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00808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latin typeface="Times New Roman" pitchFamily="18" charset="0"/>
              </a:rPr>
              <a:t>И стар, и млад, все, кто мог держать в руках лопату, строили укрепления, копали окопы.</a:t>
            </a:r>
            <a:endParaRPr lang="ru-RU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p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4664"/>
            <a:ext cx="3312368" cy="2853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349" name="Picture 5" descr="в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645024"/>
            <a:ext cx="2375867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4824536" cy="6268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Но не менее тяжелой была ситуация не только на передовой линии фронта. В тылу велась не менее героическая работа, по производству необходимых боеприпасов и военной техники. Дети, женщины, старики не жалели себя и работали по двенадцать и больше часов в день на заводах и фабриках, чтобы обеспечить фронт всем необходимым.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p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908720"/>
            <a:ext cx="2880320" cy="468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4896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3100" b="1" dirty="0" smtClean="0">
                <a:latin typeface="Times New Roman" pitchFamily="18" charset="0"/>
              </a:rPr>
              <a:t>Сколько героев породило партизанское движение. И старых и совсем молодых. Юные парни и девушки, еще вчера ходившие в школу, сегодня повзрослели, и совершали подвиги, которые останутся на века в нашей памяти. </a:t>
            </a:r>
            <a:endParaRPr lang="ru-RU" sz="31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08962" cy="42179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4725">
            <a:off x="4632615" y="4099157"/>
            <a:ext cx="3906878" cy="22285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98828">
            <a:off x="622125" y="4130873"/>
            <a:ext cx="3886905" cy="2129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4104456" cy="22048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Т3(2) Великая 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В27   война 1941 - 1945 годов. В 12 т. Т. 2. Происхождение и начало войны [+DVD] / Ю. В. Рубцов [и др.]. - М. : Кучково поле, 2012. - 1008 с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2276872"/>
            <a:ext cx="3816424" cy="384929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/>
              <a:t>Второй том посвящен предыстории нападения нацистской Германии на СССР 22 июня 1941 года и событиям первых трех месяцев Великой Отечественной войны.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16016" y="188640"/>
            <a:ext cx="4248472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 l="1465" t="10860" r="7053" b="3022"/>
          <a:stretch>
            <a:fillRect/>
          </a:stretch>
        </p:blipFill>
        <p:spPr bwMode="auto">
          <a:xfrm>
            <a:off x="6516216" y="2564904"/>
            <a:ext cx="246028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2920" t="9630" r="12793" b="4252"/>
          <a:stretch>
            <a:fillRect/>
          </a:stretch>
        </p:blipFill>
        <p:spPr bwMode="auto">
          <a:xfrm>
            <a:off x="4355976" y="2564904"/>
            <a:ext cx="237626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8"/>
            <a:ext cx="7920880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Смоленское сражение, длилось с 10 июля по 10 сентября 1941 года. Стойкость русских солдат в обороне и высокая интенсивность их контрударов говорили о том, что немецкое командование недооценило противника. Не смотря на это после ожесточённых боёв 16 июля Смоленск пал.</a:t>
            </a:r>
            <a:endParaRPr lang="ru-RU" sz="2000" b="1" dirty="0"/>
          </a:p>
        </p:txBody>
      </p:sp>
      <p:pic>
        <p:nvPicPr>
          <p:cNvPr id="80898" name="Picture 2" descr="F:\15. май 2016 завершение патриотического марафона Сыроватская С.И\к\6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3456384" cy="23027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0899" name="Picture 3" descr="F:\15. май 2016 завершение патриотического марафона Сыроватская С.И\к\s-PTR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3528392" cy="31253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23612"/>
            <a:ext cx="81003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Смоленск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052736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/>
              <a:t>На всю страну стал известен подвиг пограничников Брестской крепости, которые около месяца сдерживали дивизию противников. За массовый героизм его защитников Бресту было присвоена высшая степень отличия - звание "Город-герой".</a:t>
            </a:r>
            <a:endParaRPr lang="ru-RU" sz="2400" b="1" dirty="0"/>
          </a:p>
        </p:txBody>
      </p:sp>
      <p:pic>
        <p:nvPicPr>
          <p:cNvPr id="81923" name="Picture 3" descr="F:\15. май 2016 завершение патриотического марафона Сыроватская С.И\к\331141_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77072"/>
            <a:ext cx="5544616" cy="252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81003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Брест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104456" cy="1872208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effectLst/>
                <a:latin typeface="+mn-lt"/>
              </a:rPr>
              <a:t>Т3(2) Великая Отечественная война В 27 1941 - 1945 годов. В 12 т. Т. 3. Битва и сражения, изменившие ход войны [+DVD] / М. В. </a:t>
            </a:r>
            <a:r>
              <a:rPr lang="ru-RU" b="1" dirty="0" err="1" smtClean="0">
                <a:solidFill>
                  <a:schemeClr val="tx1"/>
                </a:solidFill>
                <a:effectLst/>
                <a:latin typeface="+mn-lt"/>
              </a:rPr>
              <a:t>Виниченко</a:t>
            </a:r>
            <a:r>
              <a:rPr lang="ru-RU" b="1" dirty="0" smtClean="0">
                <a:solidFill>
                  <a:schemeClr val="tx1"/>
                </a:solidFill>
                <a:effectLst/>
                <a:latin typeface="+mn-lt"/>
              </a:rPr>
              <a:t> [и др.]. - М. : Кучково поле, 2012. - 864 с.</a:t>
            </a:r>
            <a:endParaRPr lang="ru-RU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2132856"/>
            <a:ext cx="4069686" cy="3993307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Третий том посвящен событиям первого и второго периодов Великой Отечественной войны 1941-1945годов. Основное внимание уделено решающим битвам и сражениям, изменившим ход Великой Отечественной и Второй Мировой войн. Показано величие подвига советского народа.</a:t>
            </a:r>
          </a:p>
          <a:p>
            <a:pPr algn="ctr"/>
            <a:endParaRPr lang="ru-RU" sz="2000" b="1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4008" y="188640"/>
            <a:ext cx="3888432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 l="2084" t="7170" r="6503" b="6174"/>
          <a:stretch>
            <a:fillRect/>
          </a:stretch>
        </p:blipFill>
        <p:spPr bwMode="auto">
          <a:xfrm>
            <a:off x="4283968" y="2852935"/>
            <a:ext cx="2448272" cy="363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9731" t="21162" r="15739" b="5840"/>
          <a:stretch>
            <a:fillRect/>
          </a:stretch>
        </p:blipFill>
        <p:spPr bwMode="auto">
          <a:xfrm>
            <a:off x="6732240" y="2780928"/>
            <a:ext cx="2232248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260648"/>
            <a:ext cx="46085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/>
              <a:t>Снаряды не рвутся, не стонет земля,</a:t>
            </a:r>
            <a:br>
              <a:rPr lang="ru-RU" sz="2000" b="1" i="1" dirty="0" smtClean="0"/>
            </a:br>
            <a:r>
              <a:rPr lang="ru-RU" sz="2000" b="1" i="1" dirty="0" smtClean="0"/>
              <a:t>И танков не будет пробита броня,</a:t>
            </a:r>
            <a:br>
              <a:rPr lang="ru-RU" sz="2000" b="1" i="1" dirty="0" smtClean="0"/>
            </a:br>
            <a:r>
              <a:rPr lang="ru-RU" sz="2000" b="1" i="1" dirty="0" smtClean="0"/>
              <a:t>Мы в мирное время сегодня живём,</a:t>
            </a:r>
            <a:br>
              <a:rPr lang="ru-RU" sz="2000" b="1" i="1" dirty="0" smtClean="0"/>
            </a:br>
            <a:r>
              <a:rPr lang="ru-RU" sz="2000" b="1" i="1" dirty="0" smtClean="0"/>
              <a:t>Не прячемся мы под прицельным огнём.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Тот ужас не знаем, но помним всегда,</a:t>
            </a:r>
            <a:br>
              <a:rPr lang="ru-RU" sz="2000" b="1" i="1" dirty="0" smtClean="0"/>
            </a:br>
            <a:r>
              <a:rPr lang="ru-RU" sz="2000" b="1" i="1" dirty="0" smtClean="0"/>
              <a:t>Какие суровые были года...</a:t>
            </a:r>
            <a:br>
              <a:rPr lang="ru-RU" sz="2000" b="1" i="1" dirty="0" smtClean="0"/>
            </a:br>
            <a:r>
              <a:rPr lang="ru-RU" sz="2000" b="1" i="1" dirty="0" smtClean="0"/>
              <a:t>Какою ценою в войне победили,</a:t>
            </a:r>
            <a:br>
              <a:rPr lang="ru-RU" sz="2000" b="1" i="1" dirty="0" smtClean="0"/>
            </a:br>
            <a:r>
              <a:rPr lang="ru-RU" sz="2000" b="1" i="1" dirty="0" smtClean="0"/>
              <a:t>Всегда будем помнить, где мы бы не жили.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Всем низкий поклон, кто тогда воевал,</a:t>
            </a:r>
            <a:br>
              <a:rPr lang="ru-RU" sz="2000" b="1" i="1" dirty="0" smtClean="0"/>
            </a:br>
            <a:r>
              <a:rPr lang="ru-RU" sz="2000" b="1" i="1" dirty="0" smtClean="0"/>
              <a:t>Кто Родину грудью своей закрывал,</a:t>
            </a:r>
            <a:br>
              <a:rPr lang="ru-RU" sz="2000" b="1" i="1" dirty="0" smtClean="0"/>
            </a:br>
            <a:r>
              <a:rPr lang="ru-RU" sz="2000" b="1" i="1" dirty="0" smtClean="0"/>
              <a:t>Героям войны свою дань отдаём,</a:t>
            </a:r>
            <a:br>
              <a:rPr lang="ru-RU" sz="2000" b="1" i="1" dirty="0" smtClean="0"/>
            </a:br>
            <a:r>
              <a:rPr lang="ru-RU" sz="2000" b="1" i="1" dirty="0" smtClean="0"/>
              <a:t>Мы им благодарны за то, что живём.</a:t>
            </a:r>
          </a:p>
          <a:p>
            <a:pPr algn="r"/>
            <a:endParaRPr lang="ru-RU" sz="2000" dirty="0" smtClean="0"/>
          </a:p>
          <a:p>
            <a:pPr algn="r"/>
            <a:r>
              <a:rPr lang="ru-RU" sz="2000" dirty="0" smtClean="0"/>
              <a:t>Елена </a:t>
            </a:r>
            <a:r>
              <a:rPr lang="ru-RU" sz="2000" dirty="0" smtClean="0"/>
              <a:t>Самарина.</a:t>
            </a:r>
            <a:endParaRPr lang="ru-RU" sz="2000" b="1" i="1" dirty="0"/>
          </a:p>
        </p:txBody>
      </p:sp>
      <p:pic>
        <p:nvPicPr>
          <p:cNvPr id="1026" name="Picture 2" descr="F:\15. май 2016 завершение патриотического марафона Сыроватская С.И\к\1db6da8049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2808312" cy="5616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802838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Севастополь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36712"/>
            <a:ext cx="7848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Городом-героем Севастополь назвал народ бывшего Советского Союза уже в первые годы Великой Отечественной войны. В 1941 - 1942 гг. выходили книги с названием "Город-герой Севастополь". Защитники Севастополя сорвали план гитлеровского `молниеносного` захвата города, они надолго приковали фашистские полчища к его стенам, задерживая тем самым выполнение вражеских замыслов на других фронтах войны. </a:t>
            </a:r>
            <a:endParaRPr lang="ru-RU" sz="2000" b="1" dirty="0"/>
          </a:p>
        </p:txBody>
      </p:sp>
      <p:pic>
        <p:nvPicPr>
          <p:cNvPr id="83970" name="Picture 2" descr="F:\15. май 2016 завершение патриотического марафона Сыроватская С.И\к\sevastopol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509120"/>
            <a:ext cx="5616624" cy="1944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908720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6 декабря 1941 года войска нашего фронта, измотав противника в предшествующих боях, перешли в контрнаступление против его фланговых группировок. В результате начатого наступления обе эти группировки разбиты и поспешно отходят, бросая технику, вооружение и неся огромные потери.</a:t>
            </a:r>
            <a:endParaRPr lang="ru-RU" sz="2000" b="1" dirty="0"/>
          </a:p>
        </p:txBody>
      </p:sp>
      <p:pic>
        <p:nvPicPr>
          <p:cNvPr id="6" name="Picture 4" descr="78cb9b3c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140968"/>
            <a:ext cx="2376264" cy="3456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946" name="Picture 2" descr="F:\15. май 2016 завершение патриотического марафона Сыроватская С.И\к\moscow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501008"/>
            <a:ext cx="4176465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88640"/>
            <a:ext cx="81003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Москва 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81003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Ленинград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24744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 С 20 ноября 1941г. началась блокада Ленинграда. Блокада города продлится до января 1944 года. За массовый героизм его защитников Ленинграду присвоено звание "Город-герой".</a:t>
            </a:r>
            <a:endParaRPr lang="ru-RU" sz="2000" b="1" dirty="0"/>
          </a:p>
        </p:txBody>
      </p:sp>
      <p:pic>
        <p:nvPicPr>
          <p:cNvPr id="8" name="Picture 9" descr="На волковом кладбище во время блокады ленингра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05064"/>
            <a:ext cx="3792297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7" descr="Блока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3851275" cy="2592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блокада Ленинград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924944"/>
            <a:ext cx="2879551" cy="34308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960440" cy="208823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Т3(2)Великая Отечественная В27  война 1941 - 1945 годов. В 12 т. Т. 4. Освобождение территории СССР. 1944 год [+DVD] / С. В. Гребенюк [и др.]. - М. : Кучково поле, 2012.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2492896"/>
            <a:ext cx="3816424" cy="363326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/>
              <a:t>В  четвёртом томе освящаются события 1944 года – </a:t>
            </a:r>
            <a:r>
              <a:rPr lang="ru-RU" sz="2400" b="1" dirty="0" err="1" smtClean="0"/>
              <a:t>года</a:t>
            </a:r>
            <a:r>
              <a:rPr lang="ru-RU" sz="2400" b="1" dirty="0" smtClean="0"/>
              <a:t> решающих побед Красной армии, в результате которых было завершено освобождение территории Советского Союза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4008" y="332656"/>
            <a:ext cx="4106013" cy="629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 l="2902" t="8400" r="5115" b="3022"/>
          <a:stretch>
            <a:fillRect/>
          </a:stretch>
        </p:blipFill>
        <p:spPr bwMode="auto">
          <a:xfrm>
            <a:off x="4283968" y="2708920"/>
            <a:ext cx="2736304" cy="398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51520" y="1700808"/>
            <a:ext cx="7848872" cy="568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300" b="1" dirty="0"/>
              <a:t>В августе 1942 г. немецкая 6-я армия прорвалась к  Волге севернее города, затем – в самый центр его, однако  сделать то же самое южнее Сталинграда ей не  удалось.  Силы  вермахта безуспешно пытались окружить и уничтожить 62-ю армию под командованием генерала В.И. Чуйкова, штурмуя  господствующий над городом Мамаев курган, и 64-ю армию  генерала М.С. Шумилова. </a:t>
            </a:r>
            <a:r>
              <a:rPr lang="ru-RU" sz="2300" b="1" dirty="0" smtClean="0"/>
              <a:t>Свыше </a:t>
            </a:r>
            <a:r>
              <a:rPr lang="ru-RU" sz="2300" b="1" dirty="0"/>
              <a:t>15 тыс. бойцов Красной Армии приняли  героическую смерть при обороне Мамаева  кургана. </a:t>
            </a:r>
          </a:p>
          <a:p>
            <a:endParaRPr lang="ru-RU" sz="2300" b="1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ru-RU" sz="2300" b="1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82444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Оборона                     Сталинграда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p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464496" cy="50405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6672"/>
            <a:ext cx="2905125" cy="2181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9637" name="Picture 5" descr="p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4968552" cy="3960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251520" y="1700808"/>
            <a:ext cx="7848873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/>
              <a:t>В </a:t>
            </a:r>
            <a:r>
              <a:rPr lang="ru-RU" b="1" dirty="0" smtClean="0"/>
              <a:t>феврале 1943 года продвижение </a:t>
            </a:r>
            <a:r>
              <a:rPr lang="ru-RU" b="1" dirty="0"/>
              <a:t>советских войск было остановлено. Армии  вермахта, вновь  овладев  инициативой,  захватили Донбасс, Харьков и Белгород. На центральном участке советско-германского фронта к </a:t>
            </a:r>
            <a:r>
              <a:rPr lang="ru-RU" b="1" dirty="0" smtClean="0"/>
              <a:t>апрелю 1943 года образовалась </a:t>
            </a:r>
            <a:r>
              <a:rPr lang="ru-RU" b="1" dirty="0"/>
              <a:t>Курская дуга - орловская и белгородская группировки грозили прорвать  фронт советских войск. Воодушевлённые успехом контрнаступления, немецкий   генштаб разработал опер. «Цитадель», по которой намечалось  произвести мощный удар в р-не орловско-курского выступа. Было задействовано множество новых танков  «тигр»  и  «пантера», самоходок   «</a:t>
            </a:r>
            <a:r>
              <a:rPr lang="ru-RU" b="1" dirty="0" err="1"/>
              <a:t>фердинанд</a:t>
            </a:r>
            <a:r>
              <a:rPr lang="ru-RU" b="1" dirty="0"/>
              <a:t>»,  истребителей  «Фокке-Вульф-190». </a:t>
            </a:r>
            <a:r>
              <a:rPr lang="ru-RU" b="1" dirty="0" smtClean="0"/>
              <a:t>Советское  </a:t>
            </a:r>
            <a:r>
              <a:rPr lang="ru-RU" b="1" dirty="0"/>
              <a:t>командование  разгадало  замыслы  врага.  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404813"/>
            <a:ext cx="817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Курская </a:t>
            </a: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дуга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:\15. май 2016 завершение патриотического марафона Сыроватская С.И\к\20095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92696"/>
            <a:ext cx="4752528" cy="3312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299" name="Picture 3" descr="E:\15. май 2016 завершение патриотического марафона Сыроватская С.И\к\113116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89040"/>
            <a:ext cx="4457700" cy="2664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301" name="Picture 5" descr="E:\15. май 2016 завершение патриотического марафона Сыроватская С.И\к\9670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692696"/>
            <a:ext cx="3312368" cy="57606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95536" y="188640"/>
            <a:ext cx="763284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/>
              <a:t>5 </a:t>
            </a:r>
            <a:r>
              <a:rPr lang="ru-RU" sz="2000" b="1" dirty="0" smtClean="0"/>
              <a:t>июля 1943г</a:t>
            </a:r>
            <a:r>
              <a:rPr lang="ru-RU" sz="2000" b="1" dirty="0"/>
              <a:t>. германские войска начали наступление. После  упорных и кровопролитных боёв им удалось продвинуться на </a:t>
            </a:r>
            <a:r>
              <a:rPr lang="ru-RU" sz="2000" b="1" dirty="0" smtClean="0"/>
              <a:t>Орловском </a:t>
            </a:r>
            <a:r>
              <a:rPr lang="ru-RU" sz="2000" b="1" dirty="0"/>
              <a:t>направлении всего на 10-12 км. Для отражения натиска противника в бой была введена 1-я танковая армия под командованием М.Е. Катукова.  В районе деревни Прохоровки  столкнулись отборные танковые дивизии Германии («Рейх» </a:t>
            </a:r>
            <a:r>
              <a:rPr lang="ru-RU" sz="2000" b="1" dirty="0" smtClean="0"/>
              <a:t>и «</a:t>
            </a:r>
            <a:r>
              <a:rPr lang="ru-RU" sz="2000" b="1" dirty="0"/>
              <a:t>Адольф Гитлер» и 5-я гвардейская танковая армия под командованием П.А. </a:t>
            </a:r>
            <a:r>
              <a:rPr lang="ru-RU" sz="2000" b="1" dirty="0" err="1"/>
              <a:t>Ротмистрова</a:t>
            </a:r>
            <a:r>
              <a:rPr lang="ru-RU" sz="2000" b="1" dirty="0"/>
              <a:t>. На поле боя шириной в 6 км разыгралось крупнейшее во 2-й мировой войне танковое сражение, в котором с обеих сторон участвовало </a:t>
            </a:r>
            <a:r>
              <a:rPr lang="ru-RU" sz="2000" b="1" dirty="0" smtClean="0"/>
              <a:t>около </a:t>
            </a:r>
            <a:r>
              <a:rPr lang="ru-RU" sz="2000" b="1" dirty="0"/>
              <a:t>1200 танков. </a:t>
            </a:r>
            <a:r>
              <a:rPr lang="ru-RU" sz="2000" b="1" dirty="0" smtClean="0"/>
              <a:t>Особенно </a:t>
            </a:r>
            <a:r>
              <a:rPr lang="ru-RU" sz="2000" b="1" dirty="0"/>
              <a:t>ожесточённые и кровопролитные  бои  разгорелись на Орловском направлении. 5 </a:t>
            </a:r>
            <a:r>
              <a:rPr lang="ru-RU" sz="2000" b="1" dirty="0" smtClean="0"/>
              <a:t>августа </a:t>
            </a:r>
            <a:r>
              <a:rPr lang="ru-RU" sz="2000" b="1" dirty="0"/>
              <a:t>1943г. Орёл и Белгород были освобождены.  Битва  на  Орловско-Курской  дуге  закончилась.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:\15. май 2016 завершение патриотического марафона Сыроватская С.И\к\bitva-pod-prohorovk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648075" cy="22669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4" name="Picture 4" descr="E:\15. май 2016 завершение патриотического марафона Сыроватская С.И\к\0_10e67f_f1da4af7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3445378" cy="2239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323" name="Picture 3" descr="E:\15. май 2016 завершение патриотического марафона Сыроватская С.И\к\0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140968"/>
            <a:ext cx="6696744" cy="3312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t="1470"/>
          <a:stretch>
            <a:fillRect/>
          </a:stretch>
        </p:blipFill>
        <p:spPr bwMode="auto">
          <a:xfrm>
            <a:off x="395536" y="332656"/>
            <a:ext cx="837566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42844" y="0"/>
            <a:ext cx="3714776" cy="6316651"/>
          </a:xfrm>
        </p:spPr>
        <p:txBody>
          <a:bodyPr>
            <a:normAutofit/>
          </a:bodyPr>
          <a:lstStyle/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5 августа в Москве, в честь освобождения Белгорода и Орла, был дан первый в истории Великой Отечественной войны салют, а этим города были названы «городами первого салюта». С этого дня Победа советских войск над немецко-фашистскими захватчиками уже была предопределена. </a:t>
            </a:r>
            <a:endParaRPr lang="ru-RU" sz="2000" b="1" dirty="0"/>
          </a:p>
        </p:txBody>
      </p:sp>
      <p:pic>
        <p:nvPicPr>
          <p:cNvPr id="1026" name="Picture 2" descr="F:\15. май 2016 завершение патриотического марафона Сыроватская С.И\к\c15fb5bcc8fcf0b21830c2fbe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112568" cy="381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0"/>
            <a:ext cx="81003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Белорусская 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операция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251520" y="1628800"/>
            <a:ext cx="7776864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 </a:t>
            </a:r>
            <a:r>
              <a:rPr lang="ru-RU" b="1" dirty="0"/>
              <a:t>Кодовое название – операция «Багратион</a:t>
            </a:r>
            <a:r>
              <a:rPr lang="ru-RU" b="1" dirty="0" smtClean="0"/>
              <a:t>». Одна </a:t>
            </a:r>
            <a:r>
              <a:rPr lang="ru-RU" b="1" dirty="0"/>
              <a:t>из крупнейших стратегических наступательных  операций, </a:t>
            </a:r>
            <a:r>
              <a:rPr lang="ru-RU" b="1" dirty="0" smtClean="0"/>
              <a:t>предпринятая советским </a:t>
            </a:r>
            <a:r>
              <a:rPr lang="ru-RU" b="1" dirty="0"/>
              <a:t>высшим командованием  с  целью  разгрома  немецко-фашистской группы армий «Центр» и освобождения Белоруссии.</a:t>
            </a:r>
          </a:p>
          <a:p>
            <a:pPr algn="just">
              <a:lnSpc>
                <a:spcPct val="150000"/>
              </a:lnSpc>
            </a:pPr>
            <a:r>
              <a:rPr lang="ru-RU" b="1" dirty="0"/>
              <a:t>  По  характеру  боевых действий и достижению </a:t>
            </a:r>
            <a:r>
              <a:rPr lang="ru-RU" b="1" dirty="0" smtClean="0"/>
              <a:t>поставленных задач  </a:t>
            </a:r>
            <a:r>
              <a:rPr lang="ru-RU" b="1" dirty="0"/>
              <a:t>операция  делится  на 2 этапа. На </a:t>
            </a:r>
            <a:r>
              <a:rPr lang="ru-RU" b="1" dirty="0" smtClean="0"/>
              <a:t>1-ом (</a:t>
            </a:r>
            <a:r>
              <a:rPr lang="ru-RU" b="1" dirty="0"/>
              <a:t>23июня-4июля</a:t>
            </a:r>
            <a:r>
              <a:rPr lang="ru-RU" b="1" dirty="0" smtClean="0"/>
              <a:t>) были </a:t>
            </a:r>
            <a:r>
              <a:rPr lang="ru-RU" b="1" dirty="0"/>
              <a:t>проведены Витебско-Оршанская, Могилевская, Бобруйская </a:t>
            </a:r>
            <a:r>
              <a:rPr lang="ru-RU" b="1" dirty="0" smtClean="0"/>
              <a:t>и  </a:t>
            </a:r>
            <a:r>
              <a:rPr lang="ru-RU" b="1" dirty="0"/>
              <a:t>Полоцкая  операции  и  завершено окружение Минской </a:t>
            </a:r>
            <a:r>
              <a:rPr lang="ru-RU" b="1" dirty="0" smtClean="0"/>
              <a:t>группировки </a:t>
            </a:r>
            <a:r>
              <a:rPr lang="ru-RU" b="1" dirty="0"/>
              <a:t>противника. На 2-ом этапе (5июля-29авг.) проходило уничтожение окружённого противника и выход советских войск на новые рубежи в ходе </a:t>
            </a:r>
            <a:r>
              <a:rPr lang="ru-RU" b="1" dirty="0" smtClean="0"/>
              <a:t>Шяуляйской, Вильнюсской, Каунасской Белостокской </a:t>
            </a:r>
            <a:r>
              <a:rPr lang="ru-RU" b="1" dirty="0"/>
              <a:t>и </a:t>
            </a:r>
            <a:r>
              <a:rPr lang="ru-RU" b="1" dirty="0" smtClean="0"/>
              <a:t>Люблин Брестской </a:t>
            </a:r>
            <a:r>
              <a:rPr lang="ru-RU" b="1" dirty="0"/>
              <a:t>операций. 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15. май 2016 завершение патриотического марафона Сыроватская С.И\к\belorusskiy-front-1944-765x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192688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347" name="Picture 3" descr="E:\15. май 2016 завершение патриотического марафона Сыроватская С.И\к\89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45024"/>
            <a:ext cx="3542478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348" name="Picture 4" descr="E:\15. май 2016 завершение патриотического марафона Сыроватская С.И\к\WOW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4014571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116632"/>
            <a:ext cx="81003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Берлинская операция 1945 г.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251520" y="1556792"/>
            <a:ext cx="784956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/>
              <a:t>Завершающая стратегическая наступательная операция, </a:t>
            </a:r>
            <a:r>
              <a:rPr lang="ru-RU" sz="2000" b="1" dirty="0" smtClean="0"/>
              <a:t>проведённая советскими </a:t>
            </a:r>
            <a:r>
              <a:rPr lang="ru-RU" sz="2000" b="1" dirty="0"/>
              <a:t>войсками 16 </a:t>
            </a:r>
            <a:r>
              <a:rPr lang="ru-RU" sz="2000" b="1" dirty="0" smtClean="0"/>
              <a:t>апреля-8 </a:t>
            </a:r>
            <a:r>
              <a:rPr lang="ru-RU" sz="2000" b="1" dirty="0"/>
              <a:t>мая 1945г</a:t>
            </a:r>
            <a:r>
              <a:rPr lang="ru-RU" sz="2000" b="1" dirty="0" smtClean="0"/>
              <a:t>. Целями операции были </a:t>
            </a:r>
            <a:r>
              <a:rPr lang="ru-RU" sz="2000" b="1" dirty="0"/>
              <a:t>разгром группировки </a:t>
            </a:r>
            <a:r>
              <a:rPr lang="ru-RU" sz="2000" b="1" dirty="0" smtClean="0"/>
              <a:t>немецких войск</a:t>
            </a:r>
            <a:r>
              <a:rPr lang="ru-RU" sz="2000" b="1" dirty="0"/>
              <a:t>, оборонявшихся  на </a:t>
            </a:r>
            <a:r>
              <a:rPr lang="ru-RU" sz="2000" b="1" dirty="0" smtClean="0"/>
              <a:t>Берлинском </a:t>
            </a:r>
            <a:r>
              <a:rPr lang="ru-RU" sz="2000" b="1" dirty="0"/>
              <a:t>направлении, овладение Берлином и выход на  </a:t>
            </a:r>
            <a:r>
              <a:rPr lang="ru-RU" sz="2000" b="1" dirty="0" smtClean="0"/>
              <a:t>Эльбу для </a:t>
            </a:r>
            <a:r>
              <a:rPr lang="ru-RU" sz="2000" b="1" dirty="0"/>
              <a:t>соединения с войсками союзников</a:t>
            </a:r>
            <a:r>
              <a:rPr lang="ru-RU" sz="2000" b="1" dirty="0" smtClean="0"/>
              <a:t>. </a:t>
            </a:r>
            <a:endParaRPr lang="ru-RU" sz="2000" b="1" dirty="0"/>
          </a:p>
          <a:p>
            <a:pPr algn="just">
              <a:lnSpc>
                <a:spcPct val="150000"/>
              </a:lnSpc>
            </a:pPr>
            <a:r>
              <a:rPr lang="ru-RU" sz="2000" b="1" dirty="0"/>
              <a:t> </a:t>
            </a:r>
            <a:endParaRPr lang="ru-RU" sz="2000" dirty="0"/>
          </a:p>
        </p:txBody>
      </p:sp>
      <p:pic>
        <p:nvPicPr>
          <p:cNvPr id="7169" name="Picture 1" descr="E:\15. май 2016 завершение патриотического марафона Сыроватская С.И\к\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4509120"/>
            <a:ext cx="6613312" cy="20162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95536" y="1"/>
            <a:ext cx="741682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/>
              <a:t> </a:t>
            </a:r>
            <a:r>
              <a:rPr lang="ru-RU" sz="2000" b="1" dirty="0"/>
              <a:t>8 мая в Карсхорсте под </a:t>
            </a:r>
            <a:r>
              <a:rPr lang="en-US" sz="2000" b="1" dirty="0"/>
              <a:t> </a:t>
            </a:r>
            <a:r>
              <a:rPr lang="ru-RU" sz="2000" b="1" dirty="0"/>
              <a:t>Берлином </a:t>
            </a:r>
            <a:r>
              <a:rPr lang="ru-RU" sz="2000" b="1" dirty="0" smtClean="0"/>
              <a:t>представителями стран-победительниц </a:t>
            </a:r>
            <a:r>
              <a:rPr lang="ru-RU" sz="2000" b="1" dirty="0"/>
              <a:t>и гитлеровским военным </a:t>
            </a:r>
            <a:r>
              <a:rPr lang="ru-RU" sz="2000" b="1" dirty="0" smtClean="0"/>
              <a:t>руководством </a:t>
            </a:r>
            <a:r>
              <a:rPr lang="ru-RU" sz="2000" b="1" dirty="0"/>
              <a:t>был подписан акт</a:t>
            </a:r>
            <a:r>
              <a:rPr lang="en-US" sz="2000" b="1" dirty="0"/>
              <a:t> </a:t>
            </a:r>
            <a:r>
              <a:rPr lang="ru-RU" sz="2000" b="1" dirty="0"/>
              <a:t> о </a:t>
            </a:r>
            <a:r>
              <a:rPr lang="en-US" sz="2000" b="1" dirty="0"/>
              <a:t> </a:t>
            </a:r>
            <a:r>
              <a:rPr lang="ru-RU" sz="2000" b="1" dirty="0"/>
              <a:t>безоговорочной </a:t>
            </a:r>
            <a:r>
              <a:rPr lang="ru-RU" sz="2000" b="1" dirty="0" smtClean="0"/>
              <a:t>капитуляции </a:t>
            </a:r>
            <a:r>
              <a:rPr lang="ru-RU" sz="2000" b="1" dirty="0"/>
              <a:t>Германии. От СССР подпись под </a:t>
            </a:r>
            <a:r>
              <a:rPr lang="ru-RU" sz="2000" b="1" dirty="0" smtClean="0"/>
              <a:t>документом поставил </a:t>
            </a:r>
            <a:r>
              <a:rPr lang="ru-RU" sz="2000" b="1" dirty="0"/>
              <a:t>маршал Г.К. Жуков</a:t>
            </a:r>
            <a:r>
              <a:rPr lang="ru-RU" sz="2000" b="1" dirty="0" smtClean="0"/>
              <a:t>.  </a:t>
            </a:r>
            <a:r>
              <a:rPr lang="ru-RU" sz="2000" b="1" dirty="0"/>
              <a:t>Но война для нашей страны завершилась лишь 9 мая</a:t>
            </a:r>
            <a:r>
              <a:rPr lang="ru-RU" sz="2000" b="1" dirty="0" smtClean="0"/>
              <a:t>, когда </a:t>
            </a:r>
            <a:r>
              <a:rPr lang="ru-RU" sz="2000" b="1" dirty="0"/>
              <a:t>капитулировали остатки </a:t>
            </a:r>
            <a:r>
              <a:rPr lang="en-US" sz="2000" b="1" dirty="0"/>
              <a:t> </a:t>
            </a:r>
            <a:r>
              <a:rPr lang="ru-RU" sz="2000" b="1" dirty="0"/>
              <a:t>немецкой армии в </a:t>
            </a:r>
            <a:r>
              <a:rPr lang="ru-RU" sz="2000" b="1" dirty="0" smtClean="0"/>
              <a:t>Чехословакии</a:t>
            </a:r>
            <a:r>
              <a:rPr lang="ru-RU" sz="2000" b="1" dirty="0"/>
              <a:t>. </a:t>
            </a:r>
            <a:r>
              <a:rPr lang="en-US" sz="2000" b="1" dirty="0"/>
              <a:t> </a:t>
            </a:r>
            <a:r>
              <a:rPr lang="ru-RU" sz="2000" b="1" dirty="0"/>
              <a:t>Этот</a:t>
            </a:r>
            <a:r>
              <a:rPr lang="en-US" sz="2000" b="1" dirty="0"/>
              <a:t> </a:t>
            </a:r>
            <a:r>
              <a:rPr lang="ru-RU" sz="2000" b="1" dirty="0"/>
              <a:t> день был </a:t>
            </a:r>
            <a:r>
              <a:rPr lang="en-US" sz="2000" b="1" dirty="0"/>
              <a:t> </a:t>
            </a:r>
            <a:r>
              <a:rPr lang="ru-RU" sz="2000" b="1" dirty="0"/>
              <a:t>объявлен Днём Победы.</a:t>
            </a:r>
          </a:p>
        </p:txBody>
      </p:sp>
      <p:pic>
        <p:nvPicPr>
          <p:cNvPr id="6145" name="Picture 1" descr="E:\15. май 2016 завершение патриотического марафона Сыроватская С.И\к\8ffeeeae5a927af874c033c857d4e3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645024"/>
            <a:ext cx="5904656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foto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05275" cy="2981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4860033" y="188640"/>
            <a:ext cx="309634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b="1" dirty="0"/>
              <a:t>По всей стране от края и до края</a:t>
            </a:r>
          </a:p>
          <a:p>
            <a:pPr algn="just">
              <a:lnSpc>
                <a:spcPct val="150000"/>
              </a:lnSpc>
            </a:pPr>
            <a:r>
              <a:rPr lang="ru-RU" sz="2600" b="1" dirty="0"/>
              <a:t>Нет города такого, нет села,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23528" y="3860800"/>
            <a:ext cx="37444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/>
              <a:t>Куда бы не пришла Победа в </a:t>
            </a:r>
            <a:r>
              <a:rPr lang="ru-RU" sz="2400" b="1" dirty="0" smtClean="0"/>
              <a:t>мае </a:t>
            </a:r>
            <a:endParaRPr lang="ru-RU" sz="2400" b="1" dirty="0"/>
          </a:p>
          <a:p>
            <a:pPr algn="just">
              <a:lnSpc>
                <a:spcPct val="150000"/>
              </a:lnSpc>
            </a:pPr>
            <a:r>
              <a:rPr lang="ru-RU" sz="2400" b="1" dirty="0"/>
              <a:t>Великого девятого числа.</a:t>
            </a:r>
          </a:p>
        </p:txBody>
      </p:sp>
      <p:pic>
        <p:nvPicPr>
          <p:cNvPr id="6" name="Содержимое 3" descr="File03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3968" y="3068960"/>
            <a:ext cx="4056452" cy="3456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vstre4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455965" cy="61274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04664"/>
            <a:ext cx="4248472" cy="223224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Т3(2)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Великая Отечественная 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В27 война 1941 - 1945 годов. В 12 т. Т. 5. Победный финал. Завершающие операции Великой Отечественной войны в Европе. Война с Японией [+DVD] / В. П. Зимонин [и др.]. - М. : Кучково поле, 2013.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51520" y="2780928"/>
            <a:ext cx="4176464" cy="341724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Пятый том посвящен военным действиям Советского Союза за пределами границ СССР против Германии и её союзников в Европе и в ходе Советско-японской войны 1945 года на Дальнем Востоке.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932040" y="116632"/>
            <a:ext cx="3888432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 l="1209" t="9630" r="11936" b="4252"/>
          <a:stretch>
            <a:fillRect/>
          </a:stretch>
        </p:blipFill>
        <p:spPr bwMode="auto">
          <a:xfrm>
            <a:off x="4788024" y="2463857"/>
            <a:ext cx="3024336" cy="398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251520" y="1556792"/>
            <a:ext cx="7848872" cy="52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/>
              <a:t>Война Советского Союза против Японии оказала решающее влияние на весь дальнейший ход и исход. Второй мировой войны на Дальнем Востоке, в странах Юго-Восточной Азии и бассейне Тихого океана. Разгром миллионной Квантунской группировки, наиболее обученного и хорошо оснащенного стратегического </a:t>
            </a:r>
            <a:r>
              <a:rPr lang="ru-RU" sz="2400" dirty="0" smtClean="0"/>
              <a:t>формирования японских </a:t>
            </a:r>
            <a:r>
              <a:rPr lang="ru-RU" sz="2400" dirty="0"/>
              <a:t>сухопутных войск, вырвал у Японии основные средства дальнейшего ведения войны и заставил ее капитулировать.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24544" y="0"/>
            <a:ext cx="8496944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Советско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  японская                    война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15. май 2016 завершение патриотического марафона Сыроватская С.И\к\sovetsko-yaponskaya+vojna+tihij+okean+vtoraya+mirovaya+vojna+82708510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3645024"/>
            <a:ext cx="6768752" cy="29008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E:\15. май 2016 завершение патриотического марафона Сыроватская С.И\к\45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27984" y="332656"/>
            <a:ext cx="3456384" cy="314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 descr="E:\15. май 2016 завершение патриотического марафона Сыроватская С.И\к\63545471_128347129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3672407" cy="31390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27984" y="332656"/>
            <a:ext cx="4350121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8960" t="31913" r="16874" b="23521"/>
          <a:stretch>
            <a:fillRect/>
          </a:stretch>
        </p:blipFill>
        <p:spPr bwMode="auto">
          <a:xfrm>
            <a:off x="251520" y="332656"/>
            <a:ext cx="4286248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248472" cy="214311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Т3(2) Великая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 27 война 1941 - 1945 годов. В 12 т. Т. 6. Тайная война. Разведка и контрразведка в годы Великой Отечественной войны [+DVD] / А. В. Опалев [и др.]. - М. : Кучково поле, 2013.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2276872"/>
            <a:ext cx="4248472" cy="391160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Шестой том посвящен деятельности разведки и контрразведки советского государства. Раскрыт вклад разведки в обеспечение высшего политического и военного руководства сведениями о планах противника на всем протяжении войны.</a:t>
            </a:r>
            <a:endParaRPr lang="ru-RU" sz="2000" b="1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148064" y="332656"/>
            <a:ext cx="3744416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3013" t="9854" r="6919" b="7943"/>
          <a:stretch>
            <a:fillRect/>
          </a:stretch>
        </p:blipFill>
        <p:spPr bwMode="auto">
          <a:xfrm>
            <a:off x="4855796" y="2708920"/>
            <a:ext cx="302857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79512" y="-686648"/>
            <a:ext cx="792088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50000"/>
              </a:lnSpc>
            </a:pPr>
            <a:endParaRPr lang="ru-RU" sz="2000" dirty="0" smtClean="0"/>
          </a:p>
          <a:p>
            <a:pPr algn="just" eaLnBrk="0" hangingPunct="0">
              <a:lnSpc>
                <a:spcPct val="150000"/>
              </a:lnSpc>
            </a:pPr>
            <a:endParaRPr lang="ru-RU" sz="2000" dirty="0" smtClean="0"/>
          </a:p>
          <a:p>
            <a:pPr algn="just" eaLnBrk="0" hangingPunct="0">
              <a:lnSpc>
                <a:spcPct val="150000"/>
              </a:lnSpc>
            </a:pPr>
            <a:endParaRPr lang="ru-RU" sz="2000" dirty="0" smtClean="0"/>
          </a:p>
          <a:p>
            <a:pPr algn="just" eaLnBrk="0" hangingPunct="0">
              <a:lnSpc>
                <a:spcPct val="150000"/>
              </a:lnSpc>
            </a:pPr>
            <a:endParaRPr lang="ru-RU" sz="2000" dirty="0" smtClean="0"/>
          </a:p>
          <a:p>
            <a:pPr algn="just" eaLnBrk="0" hangingPunct="0">
              <a:lnSpc>
                <a:spcPct val="150000"/>
              </a:lnSpc>
            </a:pPr>
            <a:endParaRPr lang="ru-RU" sz="2000" dirty="0" smtClean="0"/>
          </a:p>
          <a:p>
            <a:pPr algn="just" eaLnBrk="0" hangingPunct="0">
              <a:lnSpc>
                <a:spcPct val="150000"/>
              </a:lnSpc>
            </a:pPr>
            <a:endParaRPr lang="ru-RU" sz="2100" dirty="0" smtClean="0"/>
          </a:p>
          <a:p>
            <a:pPr algn="just" eaLnBrk="0" hangingPunct="0">
              <a:lnSpc>
                <a:spcPct val="150000"/>
              </a:lnSpc>
            </a:pPr>
            <a:r>
              <a:rPr lang="ru-RU" sz="2100" dirty="0" smtClean="0"/>
              <a:t>В </a:t>
            </a:r>
            <a:r>
              <a:rPr lang="ru-RU" sz="2100" dirty="0"/>
              <a:t>военной области внимание внешней разведки сосредоточивалось главным образом на крупных военно-стратегических проблемах, имеющих важное политическое значение. Попадающую в ее поле зрения другую конкретную военную информацию внешняя разведка передавала коллегам в военную разведку по принадлежности. </a:t>
            </a:r>
            <a:endParaRPr lang="ru-RU" sz="2100" dirty="0" smtClean="0"/>
          </a:p>
          <a:p>
            <a:pPr algn="just" eaLnBrk="0" hangingPunct="0">
              <a:lnSpc>
                <a:spcPct val="150000"/>
              </a:lnSpc>
            </a:pPr>
            <a:r>
              <a:rPr lang="ru-RU" sz="2100" dirty="0" smtClean="0"/>
              <a:t>Данное </a:t>
            </a:r>
            <a:r>
              <a:rPr lang="ru-RU" sz="2100" dirty="0"/>
              <a:t>обстоятельство зачастую не учитывается в некоторых исторических исследованиях, вследствие чего происходит некорректное отождествление внешней и военной разведок </a:t>
            </a:r>
            <a:r>
              <a:rPr lang="ru-RU" sz="2100" dirty="0" smtClean="0"/>
              <a:t>.</a:t>
            </a:r>
            <a:endParaRPr lang="ru-RU" sz="2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10039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Разведка и контрразведка      </a:t>
            </a:r>
          </a:p>
          <a:p>
            <a:pPr algn="ctr">
              <a:lnSpc>
                <a:spcPct val="150000"/>
              </a:lnSpc>
            </a:pP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в Великой Отечественной Войне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15. май 2016 завершение патриотического марафона Сыроватская С.И\к\5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672408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8371" name="Picture 3" descr="E:\15. май 2016 завершение патриотического марафона Сыроватская С.И\к\vvv1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84984"/>
            <a:ext cx="6273992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8372" name="Picture 4" descr="E:\15. май 2016 завершение патриотического марафона Сыроватская С.И\к\878b812a52b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3072341" cy="2376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76464" cy="165618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 3(2) Великая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В27 война 1941 - 1945 годов. В 12 т. Т. 7. Экономика и оружие войны [+DVD] / Г. А. Куманев [и др.]. - М. : Кучково поле, 2013.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395536" y="2132856"/>
            <a:ext cx="3960440" cy="398304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Седьмой том  посвящен анализу экономического и оборонного потенциала СССР, а также фашистской Германии, располагавшей накануне войны ресурсами всей континентальной Европы.</a:t>
            </a:r>
            <a:endParaRPr lang="ru-RU" sz="2000" b="1" dirty="0"/>
          </a:p>
        </p:txBody>
      </p:sp>
      <p:pic>
        <p:nvPicPr>
          <p:cNvPr id="8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4008" y="188640"/>
            <a:ext cx="4104456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2041" t="9630" r="9237" b="4252"/>
          <a:stretch>
            <a:fillRect/>
          </a:stretch>
        </p:blipFill>
        <p:spPr bwMode="auto">
          <a:xfrm>
            <a:off x="4716016" y="2924944"/>
            <a:ext cx="2911181" cy="369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02838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Подготовка Германии к войне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16832"/>
            <a:ext cx="7488832" cy="486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/>
              <a:t>Фашисты тщательно готовились к такой войне. Германия намного раньше, чем СССР, перевела экономику на военные рельсы, сумев развить значительный экономический потенциал, который по ряду показателей был выше, чем в СССР, особенно в отраслях промышленности, имеющих определяющее значение в войне. В конце 30-х — начале 40-х годов Германия занимала первое место в мире по добыче бурого угля, производству алюминия, некоторых химических веществ, металлообрабатывающих станков, а по производству электроэнергии — второе. По производству стали, чугуна, электроэнергии, добыче угля.</a:t>
            </a:r>
            <a:endParaRPr lang="ru-RU" sz="2000" dirty="0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E:\15. май 2016 завершение патриотического марафона Сыроватская С.И\к\KMO_085444_05252_1_t210_17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501008"/>
            <a:ext cx="4464496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9" name="Picture 7" descr="E:\15. май 2016 завершение патриотического марафона Сыроватская С.И\к\fascis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5536" y="2708920"/>
            <a:ext cx="2543814" cy="3744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4" name="Picture 2" descr="E:\15. май 2016 завершение патриотического марафона Сыроватская С.И\к\v-preddverii-vtoroj-mirovoj-vojny-2-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332656"/>
            <a:ext cx="7488832" cy="28803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460432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Советское вооружение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28800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/>
              <a:t>Этой огромной, оснащенной и обученной убивать фашистской армаде на западных рубежах нашей страны противостояли 2,9 млн. советских бойцов, 1540 самолетов новых типов, 34500 артиллерийских орудий и минометов, 1800 тяжелых и средних танков. В целом гитлеровские войска превосходили наши боевые силы по количеству войск почти в два раза, танкам — в три раза, боевым самолетам новых типов — в три раза, артиллерии — на 25%. Таким образом, имевшийся в начале войны перевес в живой силе и технике позволил гитлеровским войскам вести военные действия на советской территории и временно оккупировать её часть.</a:t>
            </a:r>
            <a:endParaRPr lang="ru-RU" sz="2000" dirty="0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15. май 2016 завершение патриотического марафона Сыроватская С.И\к\1341373974_Bundesarchiv_Bild_183-L043522C_Deutschland2C_RC3BCstungsproduktion2C_Pan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3016"/>
            <a:ext cx="3665984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19" name="Picture 3" descr="E:\15. май 2016 завершение патриотического марафона Сыроватская С.И\к\ns_37.dml3htkqy348wgkwwo8csg0gc.ejcuplo1l0oo0sk8c40s8osc4.t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4935161" cy="29160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20" name="Picture 4" descr="E:\15. май 2016 завершение патриотического марафона Сыроватская С.И\к\74022540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2656"/>
            <a:ext cx="1796773" cy="2794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21" name="Picture 5" descr="E:\15. май 2016 завершение патриотического марафона Сыроватская С.И\к\0_9efcd_ad2afe4d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3240360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320480" cy="187220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 3(2) Великая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В27 война 1941 - 1945 годов. В 12 т. Т. 8. Внешняя политика и дипломатия Советского Союза в годы войны [+DVD] / М. М. </a:t>
            </a:r>
            <a:r>
              <a:rPr lang="ru-RU" sz="2000" b="1" dirty="0" err="1" smtClean="0">
                <a:solidFill>
                  <a:schemeClr val="tx1"/>
                </a:solidFill>
                <a:effectLst/>
                <a:latin typeface="+mn-lt"/>
              </a:rPr>
              <a:t>Наринский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 [и др.]. - М. : Кучково поле, 2014.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2564904"/>
            <a:ext cx="4320480" cy="356125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8-й том посвящен советской внешней политике и дипломатии в годы войны.</a:t>
            </a:r>
            <a:endParaRPr lang="ru-RU" sz="2000" b="1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860032" y="116632"/>
            <a:ext cx="3888432" cy="557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2920" t="9630" r="8537" b="3022"/>
          <a:stretch>
            <a:fillRect/>
          </a:stretch>
        </p:blipFill>
        <p:spPr bwMode="auto">
          <a:xfrm>
            <a:off x="4572000" y="2348880"/>
            <a:ext cx="2952328" cy="42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323529" y="1834636"/>
            <a:ext cx="7704856" cy="460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b="1" dirty="0" smtClean="0"/>
              <a:t>Внешняя </a:t>
            </a:r>
            <a:r>
              <a:rPr lang="ru-RU" sz="2200" b="1" dirty="0"/>
              <a:t>политика Советского Союза в период Великой Отечественной войны рассматривается авторами как динамичное явление, прошедшее определенные этапы в своем развитии. Эти этапы были в первую очередь обусловлены ходом вооруженной борьбы Красной армии против сил нацистской Германии, ее союзников и сателлитов. Срыв гитлеровских планов молниеносной войны против СССР, успешная борьба Вооруженных сил Советского Союза за коренной перелом в ходе </a:t>
            </a:r>
            <a:r>
              <a:rPr lang="ru-RU" sz="2200" b="1" dirty="0" smtClean="0"/>
              <a:t>войны.</a:t>
            </a:r>
            <a:endParaRPr lang="ru-RU" sz="2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860444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Внешняя политика и дипломатия СССР   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499992" y="476672"/>
            <a:ext cx="4203825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 l="3045" t="11824" r="10344" b="9835"/>
          <a:stretch>
            <a:fillRect/>
          </a:stretch>
        </p:blipFill>
        <p:spPr bwMode="auto">
          <a:xfrm>
            <a:off x="398610" y="476672"/>
            <a:ext cx="4094562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E:\15. май 2016 завершение патриотического марафона Сыроватская С.И\к\img783290_3-8_Antigitlerovskaya_koalits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4003961" cy="36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44" name="Picture 4" descr="E:\15. май 2016 завершение патриотического марафона Сыроватская С.И\к\отношения на завершающем этапе войны в Европе в 1945 г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3523380" cy="36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42" name="Picture 2" descr="E:\15. май 2016 завершение патриотического марафона Сыроватская С.И\к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664"/>
            <a:ext cx="7848872" cy="23747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320480" cy="194421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 (2) Великая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 27 война 1941 1945 годов. В 12 т. Т. 9. Союзники СССР по антигитлеровской коалиции и [+DVD] / М. Ю. Мягков [и др.]. - М. : Кучково поле, 2014. - 864 с.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ru-RU" sz="20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2060848"/>
            <a:ext cx="4536504" cy="4340237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Девятый том посвящен развитию стран – участниц антигитлеровской коалиции и участию их вооруженных сил в борьбе против стран – агрессоров. Дается оценка влиянию ленд-лиза на экономический потенциал основных стран антигитлеровской коалиции.</a:t>
            </a:r>
          </a:p>
          <a:p>
            <a:pPr algn="just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932040" y="260648"/>
            <a:ext cx="3888432" cy="570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397" t="15996" r="8690" b="3450"/>
          <a:stretch>
            <a:fillRect/>
          </a:stretch>
        </p:blipFill>
        <p:spPr bwMode="auto">
          <a:xfrm>
            <a:off x="4788024" y="2409974"/>
            <a:ext cx="2952328" cy="424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512" y="1955753"/>
            <a:ext cx="7848872" cy="487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300" dirty="0"/>
              <a:t>Антигитлеровская коалиция стала примером плодотворного </a:t>
            </a:r>
            <a:r>
              <a:rPr lang="ru-RU" sz="2300" dirty="0" smtClean="0"/>
              <a:t>сотрудничества  государств </a:t>
            </a:r>
            <a:r>
              <a:rPr lang="ru-RU" sz="2300" dirty="0"/>
              <a:t>с различным общественно-политическим строем. СССР внес свой позитивный вклад в формирование международно-правовой базы коалиции, заключив ряд договоров о </a:t>
            </a:r>
            <a:r>
              <a:rPr lang="ru-RU" sz="2300" dirty="0" smtClean="0"/>
              <a:t>союзе, </a:t>
            </a:r>
            <a:r>
              <a:rPr lang="ru-RU" sz="2300" dirty="0"/>
              <a:t>взаимопомощи и послевоенном сотрудничестве с Англией, Францией, Чехословакией, Югославией, Польшей, а также соглашения с США о принципах взаимной помощи в ведении войны против агрессии.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8208912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Антигитлеровская коалиция 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15. май 2016 завершение патриотического марафона Сыроватская С.И\к\tmp11B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5824537" cy="34655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2468" name="Picture 4" descr="E:\15. май 2016 завершение патриотического марафона Сыроватская С.И\к\Molotov_podpisivaet_pak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996952"/>
            <a:ext cx="4650093" cy="3487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188640"/>
            <a:ext cx="4320480" cy="2016224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Т3(2) Великая Отечественная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В27 война 1941 - 1945 годов. В 12 т. Т. 10. Государство, общество и война [+DVD] / С. В. Журавлев [и др.]. - М. : Кучково поле, 2014. - 864 с.</a:t>
            </a:r>
            <a:endParaRPr lang="ru-RU" sz="2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323528" y="2132856"/>
            <a:ext cx="4176464" cy="4281339"/>
          </a:xfrm>
        </p:spPr>
        <p:txBody>
          <a:bodyPr>
            <a:norm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/>
              <a:t>В десятом томе раскрывается характер и формы взаимодействия государства и общества в чрезвычайных условиях военного времени, героизм тружеников города и деревни, их вклад в Победу.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4788024" y="83765"/>
            <a:ext cx="3744416" cy="543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2091" r="5081" b="3022"/>
          <a:stretch>
            <a:fillRect/>
          </a:stretch>
        </p:blipFill>
        <p:spPr bwMode="auto">
          <a:xfrm>
            <a:off x="4499992" y="2348880"/>
            <a:ext cx="2952328" cy="433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251520" y="95527"/>
            <a:ext cx="7776863" cy="66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dirty="0"/>
              <a:t>Перед угрозой смертельной опасности, нависшей над тысячелетней российской цивилизацией и первым в мире социалистическим государством, граждане СССР </a:t>
            </a:r>
            <a:r>
              <a:rPr lang="ru-RU" sz="2600" dirty="0" smtClean="0"/>
              <a:t>сплотились вокруг </a:t>
            </a:r>
            <a:r>
              <a:rPr lang="ru-RU" sz="2600" dirty="0"/>
              <a:t>государственно-политического руководства страны. Существовавшие проблемы между властью и обществом отошли на второй план. В условиях войны патриотические настроения в обществе усилились, и конкретным выражением этого стал массовый героизм людей на фронте и в тылу, небывалый накал партизанской войны.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15. май 2016 завершение патриотического марафона Сыроватская С.И\к\B_partiza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76672"/>
            <a:ext cx="5266556" cy="34575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1" name="Picture 3" descr="E:\15. май 2016 завершение патриотического марафона Сыроватская С.И\к\1941_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025131" cy="2723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2" name="Picture 4" descr="E:\15. май 2016 завершение патриотического марафона Сыроватская С.И\к\artjom_lojk_tl_voj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2808312" cy="2736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512" y="0"/>
            <a:ext cx="4248472" cy="2060848"/>
          </a:xfrm>
        </p:spPr>
        <p:txBody>
          <a:bodyPr>
            <a:normAutofit/>
          </a:bodyPr>
          <a:lstStyle/>
          <a:p>
            <a:pPr algn="just" hangingPunct="0"/>
            <a:r>
              <a:rPr lang="ru-RU" sz="1800" b="1" dirty="0" smtClean="0">
                <a:solidFill>
                  <a:schemeClr val="tx1"/>
                </a:solidFill>
                <a:effectLst/>
                <a:latin typeface="+mn-lt"/>
              </a:rPr>
              <a:t>Т3(2)  Великая Отечественная война 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+mn-lt"/>
              </a:rPr>
              <a:t>В-27 1941 - 1945 годов. В 12 т. Т. 11. Политика и стратегия победы: стратегическое руководство страной и вооруженными силами СССР в годы войны [+DVD] / А. И. Агеев [и др.]. - М. : Кучково поле, 2015. - 864 с.</a:t>
            </a:r>
            <a:endParaRPr lang="ru-RU" sz="18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251520" y="2132856"/>
            <a:ext cx="4104456" cy="40653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В одиннадцатом томе на основе анализа архивных источников раскрыт механизм создания и функционирования системы чрезвычайных органов стратегического руководства и управления страной и Вооруженными силами СССР в годы Великой Отечественной войны.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4499992" y="188640"/>
            <a:ext cx="4032448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9630" r="10480" b="5483"/>
          <a:stretch>
            <a:fillRect/>
          </a:stretch>
        </p:blipFill>
        <p:spPr bwMode="auto">
          <a:xfrm>
            <a:off x="4427984" y="2636912"/>
            <a:ext cx="3096344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95289" y="-14341"/>
            <a:ext cx="756108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/>
              <a:t>22 июня 1941 г., когда нацистская Германия напала на Советский Союз. Без </a:t>
            </a:r>
            <a:r>
              <a:rPr lang="ru-RU" sz="2000" dirty="0" smtClean="0"/>
              <a:t>быстрого изменения </a:t>
            </a:r>
            <a:r>
              <a:rPr lang="ru-RU" sz="2000" dirty="0"/>
              <a:t>политики и военной стратегии, разработки новой организации и технологии принятия политических и военно-стратегических решений, жесткого согласования по целям, времени, средствам и методам их реализации стране грозило неминуемое поражение</a:t>
            </a:r>
            <a:r>
              <a:rPr lang="ru-RU" sz="2000" dirty="0" smtClean="0"/>
              <a:t>. В </a:t>
            </a:r>
            <a:r>
              <a:rPr lang="ru-RU" sz="2000" dirty="0"/>
              <a:t>ликвидации этой угрозы судьбоносную роль сыграло образование ГКО и Верховного главного командования во главе с И. В. Сталиным, а также развертывание поистине всенародной войны в защиту своего Отечества. Именно такой война стала в результате активной и непрерывной идеологической, агитационно-разъяснительной и организаторской работы всех государственных и общественных институтов, массовой, групповой и личной инициативы граждан СССР, всех союзных республик, краев, областей и районов.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93b0a7c6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334000" cy="40751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3" name="Picture 5" descr="ef365e0b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20889"/>
            <a:ext cx="3600474" cy="4032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2844" y="404663"/>
            <a:ext cx="3925099" cy="720081"/>
          </a:xfrm>
        </p:spPr>
        <p:txBody>
          <a:bodyPr>
            <a:norm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4008" y="188640"/>
            <a:ext cx="4131817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 l="2905" t="8400" r="6820" b="4252"/>
          <a:stretch>
            <a:fillRect/>
          </a:stretch>
        </p:blipFill>
        <p:spPr bwMode="auto">
          <a:xfrm>
            <a:off x="4211960" y="2609528"/>
            <a:ext cx="2745167" cy="405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1916832"/>
            <a:ext cx="396044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smtClean="0"/>
              <a:t>В первом томе раскрывается генезис война, истоки и важнейшие факторы победы СССР над фашистской.</a:t>
            </a:r>
          </a:p>
          <a:p>
            <a:pPr algn="just">
              <a:spcBef>
                <a:spcPts val="600"/>
              </a:spcBef>
            </a:pPr>
            <a:r>
              <a:rPr lang="ru-RU" sz="2000" b="1" dirty="0" smtClean="0"/>
              <a:t>Германией и её сателлитами, динамика развития военного искусства Красной армии и Вермахта, особенности народной борьбы в тылу врага</a:t>
            </a:r>
            <a:endParaRPr lang="ru-RU" sz="2000" dirty="0"/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657216"/>
            <a:ext cx="4283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88640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Т(2) Великая Отечественная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В 27 война 1941 - 1945 годов. В 12 т. Т. 1. Основные события войны [+DVD] / В. А. Золотарев [и др.]. - М. : Воениздат, 2011. - 848 с. </a:t>
            </a: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283968" y="404664"/>
            <a:ext cx="4464496" cy="598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37" name="Picture 1" descr="C:\Documents and Settings\vitovtova_va\Рабочий стол\Копия 1 - 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04664"/>
            <a:ext cx="4392488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9512" y="0"/>
            <a:ext cx="4249612" cy="170080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Т3(2)7 Великая Отечественная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 В 27</a:t>
            </a:r>
            <a:r>
              <a:rPr lang="ru-RU" sz="20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+mn-lt"/>
              </a:rPr>
              <a:t>война 1941 - 1945 годов. В 12 т. Т. 12. Итоги и уроки войны [+DVD] / А. И. Агеев [и др.]. - М. : Кучково поле, 2015. - 864 с.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2"/>
          </p:nvPr>
        </p:nvSpPr>
        <p:spPr>
          <a:xfrm>
            <a:off x="179512" y="1700808"/>
            <a:ext cx="4176464" cy="543270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/>
              <a:t>Двенадцатый том, завершающий фундаментальный многотомный труд «Великая Отечественная война 1941-1945 годов», посвящен итогам и урокам войны.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/>
              <a:t>В нем излагаются современные наиболее дискуссионные проблемы  истории, рассматриваются цена и последствия войны.</a:t>
            </a:r>
            <a:endParaRPr lang="ru-RU" sz="2000" b="1" dirty="0"/>
          </a:p>
        </p:txBody>
      </p:sp>
      <p:pic>
        <p:nvPicPr>
          <p:cNvPr id="8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>
            <a:off x="4644008" y="260648"/>
            <a:ext cx="4104456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608" t="12158" r="12031" b="9275"/>
          <a:stretch>
            <a:fillRect/>
          </a:stretch>
        </p:blipFill>
        <p:spPr bwMode="auto">
          <a:xfrm>
            <a:off x="4427984" y="2598975"/>
            <a:ext cx="2880320" cy="399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107504" y="350556"/>
            <a:ext cx="7920880" cy="603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ru-RU" sz="2000" b="1" dirty="0"/>
              <a:t>Главным итогом Великой Отечественной войны стала ликвидация смертельной опасности, угрозы порабощения и геноцида русского и других народов СССР. Мощный, бесчеловечный враг всего за 4 месяца дошёл до Москвы, вплоть до Курской дуги сохранял наступательные возможности. Перелом в войне и победа были результатом неимоверного напряжения сил, массового героизма народа, изумлявшего и врагов и союзников. Идеей, вдохновлявшей тружеников фронта и тыла, объединяющей и умножающей их силу, мирящий с жестокостью чрезвычайных мер собственного руководства, с неоправданными жертвами, стала идея защиты своего Отечества как дела правого и праведного. Победа побудила в народе чувство национальной гордости, уверенности в своих силах.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bc2893a63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33375"/>
            <a:ext cx="5673725" cy="3235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1" name="Picture 6" descr="d3c50fb4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17032"/>
            <a:ext cx="3672284" cy="27933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2" name="Picture 7" descr="t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4769619" cy="35829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8" descr="foto1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81013"/>
            <a:ext cx="4464050" cy="32877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089" name="Picture 9" descr="ven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996952"/>
            <a:ext cx="4213912" cy="30689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5219700" y="836613"/>
            <a:ext cx="27366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Памяти </a:t>
            </a:r>
          </a:p>
          <a:p>
            <a:pPr algn="ctr"/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павших –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79512" y="4437112"/>
            <a:ext cx="3168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будьте </a:t>
            </a:r>
          </a:p>
          <a:p>
            <a:pPr algn="ctr"/>
            <a:r>
              <a:rPr lang="ru-RU" sz="36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достойны!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sorokina_an\Рабочий стол\энциклопедия\4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>
            <a:off x="4355976" y="260648"/>
            <a:ext cx="4635873" cy="585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sorokina_an\Рабочий стол\2 блокада\1 - 0002.jpg"/>
          <p:cNvPicPr>
            <a:picLocks noChangeAspect="1" noChangeArrowheads="1"/>
          </p:cNvPicPr>
          <p:nvPr/>
        </p:nvPicPr>
        <p:blipFill>
          <a:blip r:embed="rId3" cstate="print"/>
          <a:srcRect l="4930" t="18652" r="9921" b="31405"/>
          <a:stretch>
            <a:fillRect/>
          </a:stretch>
        </p:blipFill>
        <p:spPr bwMode="auto">
          <a:xfrm>
            <a:off x="4499992" y="2924944"/>
            <a:ext cx="4320480" cy="348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3518" t="27884" r="540" b="12273"/>
          <a:stretch>
            <a:fillRect/>
          </a:stretch>
        </p:blipFill>
        <p:spPr bwMode="auto">
          <a:xfrm>
            <a:off x="251520" y="260648"/>
            <a:ext cx="414340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2"/>
          <p:cNvSpPr>
            <a:spLocks noChangeArrowheads="1"/>
          </p:cNvSpPr>
          <p:nvPr/>
        </p:nvSpPr>
        <p:spPr bwMode="auto">
          <a:xfrm>
            <a:off x="214313" y="285750"/>
            <a:ext cx="8715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/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indent="449263" eaLnBrk="0" hangingPunct="0"/>
            <a:endParaRPr lang="ru-RU" sz="3600"/>
          </a:p>
        </p:txBody>
      </p:sp>
      <p:pic>
        <p:nvPicPr>
          <p:cNvPr id="45059" name="Picture 4" descr="sk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708920"/>
            <a:ext cx="7704935" cy="38379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5060" name="Прямоугольник 3"/>
          <p:cNvSpPr>
            <a:spLocks noChangeArrowheads="1"/>
          </p:cNvSpPr>
          <p:nvPr/>
        </p:nvSpPr>
        <p:spPr bwMode="auto">
          <a:xfrm>
            <a:off x="323527" y="188640"/>
            <a:ext cx="7560841" cy="231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 дальше в прошлое уходят годы страшной войны. Но подвиг людей, вставших на защиту отечества, будет вечно жить в памяти российского народа.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456247"/>
            <a:ext cx="748883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Пусть люди этот День не позабудут! </a:t>
            </a:r>
            <a:r>
              <a:rPr kumimoji="0" lang="ru-RU" sz="24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kumimoji="0" lang="ru-RU" sz="9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/>
            </a:r>
            <a:br>
              <a:rPr kumimoji="0" lang="ru-RU" sz="9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r>
              <a:rPr kumimoji="0" lang="ru-RU" sz="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/>
            </a:r>
            <a:br>
              <a:rPr kumimoji="0" lang="ru-RU" sz="800" b="1" i="0" u="none" strike="noStrike" cap="all" normalizeH="0" baseline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Четыре года страшных испытаний...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Потери, жертвы, искалеченные судьбы...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Война... и тысячи людских страданий!..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ИМЁН ГЕРОЕВ – НИКОГДА НЕ ПОЗАБУДЕМ!!!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Пусть мирных дней отсчёт ведёт Отчизна!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Людьми пусть правят только МИР и ДОБРОТА!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Пусть будет ДЕНЬ ПОБЕДЫ над фашизмом –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ПОБЕДОЙ МИРА на Планете НАВСЕГДА!..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Пусть люди этот День не позабудут!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Пусть Память свято сохранит те имена,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Которые приблизили ПОБЕДУ –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Своими жизнями, перечеркнув, "война"…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Четыре года испытаний страшных!..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МИР ПАВШИМ!.. – Ушедшим... Не вернувшимся домой!..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ПОКЛОН ТЫЛОВИКАМ!.. – на смену вставшим!..</a:t>
            </a:r>
            <a:b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kumimoji="0" lang="ru-RU" b="1" i="0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Всем, кто ПОБЕДУ ОДЕРЖАЛ, – ПОКЛОН ЗЕМНОЙ!!! </a:t>
            </a:r>
            <a:endParaRPr kumimoji="0" lang="ru-RU" b="1" i="0" u="none" strike="noStrike" cap="all" normalizeH="0" baseline="0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Tahoma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all" normalizeH="0" baseline="0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Tahoma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ahoma" pitchFamily="34" charset="0"/>
              </a:rPr>
              <a:t>(</a:t>
            </a:r>
            <a:r>
              <a:rPr kumimoji="0" lang="ru-RU" b="1" i="1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ahoma" pitchFamily="34" charset="0"/>
              </a:rPr>
              <a:t>О. </a:t>
            </a:r>
            <a:r>
              <a:rPr kumimoji="0" lang="ru-RU" b="1" i="1" u="none" strike="noStrike" cap="all" normalizeH="0" baseline="0" dirty="0" err="1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ahoma" pitchFamily="34" charset="0"/>
              </a:rPr>
              <a:t>Климчук</a:t>
            </a:r>
            <a:r>
              <a:rPr kumimoji="0" lang="ru-RU" b="1" i="1" u="none" strike="noStrike" cap="all" normalizeH="0" baseline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ahoma" pitchFamily="34" charset="0"/>
              </a:rPr>
              <a:t>)</a:t>
            </a:r>
            <a:endParaRPr kumimoji="0" lang="ru-RU" b="1" i="0" u="none" strike="noStrike" cap="all" normalizeH="0" baseline="0" dirty="0" smtClean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Tahoma" pitchFamily="34" charset="0"/>
            </a:endParaRPr>
          </a:p>
        </p:txBody>
      </p:sp>
    </p:spTree>
  </p:cSld>
  <p:clrMapOvr>
    <a:masterClrMapping/>
  </p:clrMapOvr>
  <p:transition spd="med" advClick="0" advTm="10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:\15. май 2016 завершение патриотического марафона Сыроватская С.И\к\122510277_74147603_large_58776400_4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88" y="476672"/>
            <a:ext cx="6912768" cy="59766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6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22 июня 1941 года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484783"/>
            <a:ext cx="4429125" cy="4944591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000" b="1" dirty="0" smtClean="0">
                <a:latin typeface="Times New Roman" pitchFamily="18" charset="0"/>
              </a:rPr>
              <a:t>…</a:t>
            </a:r>
            <a:r>
              <a:rPr lang="ru-RU" sz="2400" b="1" dirty="0" smtClean="0">
                <a:latin typeface="Times New Roman" pitchFamily="18" charset="0"/>
              </a:rPr>
              <a:t>Сегодня, в 4 часа утра, без предъявления каких-либо претензий к Советскому Союзу, без объявления войны, германские войска напали на нашу страну, атаковали наши границы во многих местах и подвергли бомбежке своих самолетов наши города — Житомир, Киев, Севастополь, Каунас и некоторые другие…</a:t>
            </a:r>
          </a:p>
          <a:p>
            <a:pPr eaLnBrk="1" hangingPunct="1"/>
            <a:endParaRPr lang="ru-RU" sz="2400" b="1" dirty="0" smtClean="0">
              <a:latin typeface="Times New Roman" pitchFamily="18" charset="0"/>
            </a:endParaRPr>
          </a:p>
        </p:txBody>
      </p:sp>
      <p:pic>
        <p:nvPicPr>
          <p:cNvPr id="4100" name="z_air_alarm.mp3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15100" y="3709988"/>
            <a:ext cx="304800" cy="304800"/>
          </a:xfrm>
        </p:spPr>
      </p:pic>
      <p:pic>
        <p:nvPicPr>
          <p:cNvPr id="3077" name="Picture 5" descr="on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6600" y="1556792"/>
            <a:ext cx="2974571" cy="3960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57563"/>
            <a:ext cx="8100392" cy="3240087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Tx/>
              <a:buNone/>
            </a:pPr>
            <a:r>
              <a:rPr lang="en-US" sz="2400" b="1" dirty="0" smtClean="0">
                <a:latin typeface="Times New Roman" pitchFamily="18" charset="0"/>
              </a:rPr>
              <a:t>      </a:t>
            </a:r>
            <a:r>
              <a:rPr lang="ru-RU" sz="2400" b="1" dirty="0" smtClean="0">
                <a:latin typeface="Times New Roman" pitchFamily="18" charset="0"/>
              </a:rPr>
              <a:t>Вероломное нападение Германии застало врасплох большинство дивизий и полков пограничных военных округов. 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buFontTx/>
              <a:buNone/>
            </a:pPr>
            <a:r>
              <a:rPr lang="en-US" sz="2400" b="1" dirty="0" smtClean="0">
                <a:latin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</a:rPr>
              <a:t>Оборонительные рубежи вблизи границ не были заняты войсками. </a:t>
            </a:r>
            <a:endParaRPr lang="en-US" sz="2400" b="1" dirty="0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n-US" sz="2400" b="1" dirty="0" smtClean="0">
                <a:latin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</a:rPr>
              <a:t>Осуществление « плана Барбаросса » началось ударами авиации и танковыми прорывами противника по трем основным стратегическим направлениям – на Москву,  Ленинград, Киев.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4100" name="Picture 4" descr="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8144" y="476672"/>
            <a:ext cx="2087562" cy="2664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V1A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3568" y="548680"/>
            <a:ext cx="4176464" cy="24533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536" cy="1296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44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</a:rPr>
              <a:t>Мобилизация военнообязанных</a:t>
            </a:r>
          </a:p>
        </p:txBody>
      </p:sp>
      <p:pic>
        <p:nvPicPr>
          <p:cNvPr id="6147" name="Picture 4" descr="Призывни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041" y="1556792"/>
            <a:ext cx="3816424" cy="24246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5" descr="Mobiliza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032572" cy="20150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9" name="Picture 7" descr="20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879" y="4062561"/>
            <a:ext cx="4267586" cy="24627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6" descr="p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3852936" cy="2448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51" name="Picture 9" descr="med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556792"/>
            <a:ext cx="2570286" cy="3473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</TotalTime>
  <Words>2379</Words>
  <Application>Microsoft Office PowerPoint</Application>
  <PresentationFormat>Экран (4:3)</PresentationFormat>
  <Paragraphs>118</Paragraphs>
  <Slides>68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22 июня 1941 года</vt:lpstr>
      <vt:lpstr>Слайд 8</vt:lpstr>
      <vt:lpstr>Мобилизация военнообязанных</vt:lpstr>
      <vt:lpstr>Досвиданья, города и села...</vt:lpstr>
      <vt:lpstr>За нами – Победа!</vt:lpstr>
      <vt:lpstr>Слайд 12</vt:lpstr>
      <vt:lpstr>Слайд 13</vt:lpstr>
      <vt:lpstr>Слайд 14</vt:lpstr>
      <vt:lpstr>Слайд 15</vt:lpstr>
      <vt:lpstr>Т3(2) Великая  Отечественная  В27   война 1941 - 1945 годов. В 12 т. Т. 2. Происхождение и начало войны [+DVD] / Ю. В. Рубцов [и др.]. - М. : Кучково поле, 2012. - 1008 с</vt:lpstr>
      <vt:lpstr>Слайд 17</vt:lpstr>
      <vt:lpstr>Слайд 18</vt:lpstr>
      <vt:lpstr>Т3(2) Великая Отечественная война В 27 1941 - 1945 годов. В 12 т. Т. 3. Битва и сражения, изменившие ход войны [+DVD] / М. В. Виниченко [и др.]. - М. : Кучково поле, 2012. - 864 с.</vt:lpstr>
      <vt:lpstr>Слайд 20</vt:lpstr>
      <vt:lpstr>Слайд 21</vt:lpstr>
      <vt:lpstr>Слайд 22</vt:lpstr>
      <vt:lpstr>Т3(2)Великая Отечественная В27  война 1941 - 1945 годов. В 12 т. Т. 4. Освобождение территории СССР. 1944 год [+DVD] / С. В. Гребенюк [и др.]. - М. : Кучково поле, 2012. - 864 с.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   Т3(2) Великая Отечественная   В27 война 1941 - 1945 годов. В 12 т. Т. 5. Победный финал. Завершающие операции Великой Отечественной войны в Европе. Война с Японией [+DVD] / В. П. Зимонин [и др.]. - М. : Кучково поле, 2013. - 864 с.</vt:lpstr>
      <vt:lpstr>Слайд 38</vt:lpstr>
      <vt:lpstr>Слайд 39</vt:lpstr>
      <vt:lpstr>Т3(2) Великая Отечественная  В 27 война 1941 - 1945 годов. В 12 т. Т. 6. Тайная война. Разведка и контрразведка в годы Великой Отечественной войны [+DVD] / А. В. Опалев [и др.]. - М. : Кучково поле, 2013. - 864 с.</vt:lpstr>
      <vt:lpstr>Слайд 41</vt:lpstr>
      <vt:lpstr>Слайд 42</vt:lpstr>
      <vt:lpstr>Т 3(2) Великая Отечественная  В27 война 1941 - 1945 годов. В 12 т. Т. 7. Экономика и оружие войны [+DVD] / Г. А. Куманев [и др.]. - М. : Кучково поле, 2013. - 864 с.</vt:lpstr>
      <vt:lpstr>Слайд 44</vt:lpstr>
      <vt:lpstr>Слайд 45</vt:lpstr>
      <vt:lpstr>Слайд 46</vt:lpstr>
      <vt:lpstr>Слайд 47</vt:lpstr>
      <vt:lpstr>Т 3(2) Великая Отечественная  В27 война 1941 - 1945 годов. В 12 т. Т. 8. Внешняя политика и дипломатия Советского Союза в годы войны [+DVD] / М. М. Наринский [и др.]. - М. : Кучково поле, 2014. - 864 с.</vt:lpstr>
      <vt:lpstr>Слайд 49</vt:lpstr>
      <vt:lpstr>Слайд 50</vt:lpstr>
      <vt:lpstr>Т3 (2) Великая Отечественная  В 27 война 1941 1945 годов. В 12 т. Т. 9. Союзники СССР по антигитлеровской коалиции и [+DVD] / М. Ю. Мягков [и др.]. - М. : Кучково поле, 2014. - 864 с..</vt:lpstr>
      <vt:lpstr>Слайд 52</vt:lpstr>
      <vt:lpstr>Слайд 53</vt:lpstr>
      <vt:lpstr>Т3(2) Великая Отечественная  В27 война 1941 - 1945 годов. В 12 т. Т. 10. Государство, общество и война [+DVD] / С. В. Журавлев [и др.]. - М. : Кучково поле, 2014. - 864 с.</vt:lpstr>
      <vt:lpstr>Слайд 55</vt:lpstr>
      <vt:lpstr>Слайд 56</vt:lpstr>
      <vt:lpstr>Т3(2)  Великая Отечественная война  В-27 1941 - 1945 годов. В 12 т. Т. 11. Политика и стратегия победы: стратегическое руководство страной и вооруженными силами СССР в годы войны [+DVD] / А. И. Агеев [и др.]. - М. : Кучково поле, 2015. - 864 с.</vt:lpstr>
      <vt:lpstr>Слайд 58</vt:lpstr>
      <vt:lpstr>Слайд 59</vt:lpstr>
      <vt:lpstr>Слайд 60</vt:lpstr>
      <vt:lpstr> Т3(2)7 Великая Отечественная  В 27 война 1941 - 1945 годов. В 12 т. Т. 12. Итоги и уроки войны [+DVD] / А. И. Агеев [и др.]. - М. : Кучково поле, 2015. - 864 с.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Т3(2)  К78</dc:title>
  <cp:lastModifiedBy>krisanova_tn</cp:lastModifiedBy>
  <cp:revision>419</cp:revision>
  <dcterms:modified xsi:type="dcterms:W3CDTF">2016-05-10T07:47:09Z</dcterms:modified>
</cp:coreProperties>
</file>